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83" r:id="rId4"/>
    <p:sldId id="267" r:id="rId5"/>
    <p:sldId id="266" r:id="rId6"/>
    <p:sldId id="261" r:id="rId7"/>
    <p:sldId id="268" r:id="rId8"/>
    <p:sldId id="284" r:id="rId9"/>
    <p:sldId id="269" r:id="rId10"/>
    <p:sldId id="282" r:id="rId11"/>
    <p:sldId id="265" r:id="rId12"/>
    <p:sldId id="264" r:id="rId13"/>
    <p:sldId id="272" r:id="rId14"/>
    <p:sldId id="274" r:id="rId15"/>
    <p:sldId id="279" r:id="rId16"/>
    <p:sldId id="271" r:id="rId17"/>
    <p:sldId id="275" r:id="rId18"/>
    <p:sldId id="278" r:id="rId19"/>
    <p:sldId id="2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284"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2C29C-892F-41C3-8658-C8D41D65E6FF}" type="datetimeFigureOut">
              <a:rPr lang="en-GB" smtClean="0"/>
              <a:t>01/03/2023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FC132-AAD8-462C-A3A1-0F232AD46FAD}" type="slidenum">
              <a:rPr lang="en-GB" smtClean="0"/>
              <a:t>‹#›</a:t>
            </a:fld>
            <a:endParaRPr lang="en-GB"/>
          </a:p>
        </p:txBody>
      </p:sp>
    </p:spTree>
    <p:extLst>
      <p:ext uri="{BB962C8B-B14F-4D97-AF65-F5344CB8AC3E}">
        <p14:creationId xmlns:p14="http://schemas.microsoft.com/office/powerpoint/2010/main" val="426012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K2P4Ed6G3gw"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zzf80k5b_E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utism.org.uk/about/family-life/in-the-home/environment.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autism.org.uk/about/strategies/visual-supports.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Because</a:t>
            </a:r>
            <a:r>
              <a:rPr lang="en-GB" baseline="0" dirty="0"/>
              <a:t> this presentation is brief – please use these as a source of further information. </a:t>
            </a:r>
            <a:endParaRPr lang="en-GB" dirty="0"/>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2</a:t>
            </a:fld>
            <a:endParaRPr lang="en-GB"/>
          </a:p>
        </p:txBody>
      </p:sp>
    </p:spTree>
    <p:extLst>
      <p:ext uri="{BB962C8B-B14F-4D97-AF65-F5344CB8AC3E}">
        <p14:creationId xmlns:p14="http://schemas.microsoft.com/office/powerpoint/2010/main" val="358226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look like:</a:t>
            </a:r>
          </a:p>
          <a:p>
            <a:r>
              <a:rPr lang="en-GB" dirty="0"/>
              <a:t>Having difficulty making or keeping friends, not “getting” the social context, copying others, feeling overwhelmed by social demands, not understanding how others think and feel (theory of mind), noticing objects and facts rather than thoughts, feelings and intentions.   </a:t>
            </a:r>
          </a:p>
          <a:p>
            <a:r>
              <a:rPr lang="en-GB" dirty="0"/>
              <a:t>Can be under, or over, sensitive to others’ moods d emotions.</a:t>
            </a:r>
          </a:p>
          <a:p>
            <a:endParaRPr lang="en-GB" dirty="0"/>
          </a:p>
          <a:p>
            <a:r>
              <a:rPr lang="en-GB" dirty="0"/>
              <a:t>Understanding the right things to say at the right time, the use of non-verbal communication (gestures, eye contact), communication about their own or others emotions</a:t>
            </a:r>
          </a:p>
          <a:p>
            <a:endParaRPr lang="en-GB" dirty="0"/>
          </a:p>
          <a:p>
            <a:r>
              <a:rPr lang="en-GB" dirty="0"/>
              <a:t>Imagination – fixed interests, thinking about possibilities, planning, generalising</a:t>
            </a:r>
          </a:p>
          <a:p>
            <a:r>
              <a:rPr lang="en-GB" dirty="0"/>
              <a:t>Fixed ways of doing things – could be interests, behaviours etc. </a:t>
            </a:r>
          </a:p>
          <a:p>
            <a:endParaRPr lang="en-GB" dirty="0"/>
          </a:p>
          <a:p>
            <a:r>
              <a:rPr lang="en-GB" dirty="0"/>
              <a:t>Can lead to a constant state of alertness and anxiety</a:t>
            </a:r>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3</a:t>
            </a:fld>
            <a:endParaRPr lang="en-GB"/>
          </a:p>
        </p:txBody>
      </p:sp>
    </p:spTree>
    <p:extLst>
      <p:ext uri="{BB962C8B-B14F-4D97-AF65-F5344CB8AC3E}">
        <p14:creationId xmlns:p14="http://schemas.microsoft.com/office/powerpoint/2010/main" val="382619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look like:</a:t>
            </a:r>
          </a:p>
          <a:p>
            <a:r>
              <a:rPr lang="en-GB" dirty="0"/>
              <a:t>Having difficulty making or keeping friends, not “getting” the social context, copying others, feeling overwhelmed by social demands, not understanding how others think and feel (theory of mind), noticing objects and facts rather than thoughts, feelings and intentions.   </a:t>
            </a:r>
          </a:p>
          <a:p>
            <a:r>
              <a:rPr lang="en-GB" dirty="0"/>
              <a:t>Can be under, or over, sensitive to others’ moods d emotions.</a:t>
            </a:r>
          </a:p>
          <a:p>
            <a:endParaRPr lang="en-GB" dirty="0"/>
          </a:p>
          <a:p>
            <a:r>
              <a:rPr lang="en-GB" dirty="0"/>
              <a:t>Understanding the right things to say at the right time, the use of non-verbal communication (gestures, eye contact), communication about their own or others emotions</a:t>
            </a:r>
          </a:p>
          <a:p>
            <a:endParaRPr lang="en-GB" dirty="0"/>
          </a:p>
          <a:p>
            <a:r>
              <a:rPr lang="en-GB" dirty="0"/>
              <a:t>Imagination – fixed interests, thinking about possibilities, planning, generalising</a:t>
            </a:r>
          </a:p>
          <a:p>
            <a:r>
              <a:rPr lang="en-GB" dirty="0"/>
              <a:t>Fixed ways of doing things – could be interests, behaviours etc. </a:t>
            </a:r>
          </a:p>
          <a:p>
            <a:endParaRPr lang="en-GB" dirty="0"/>
          </a:p>
          <a:p>
            <a:r>
              <a:rPr lang="en-GB" dirty="0"/>
              <a:t>Can lead to a constant state of alertness and anxiety</a:t>
            </a:r>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4</a:t>
            </a:fld>
            <a:endParaRPr lang="en-GB"/>
          </a:p>
        </p:txBody>
      </p:sp>
    </p:spTree>
    <p:extLst>
      <p:ext uri="{BB962C8B-B14F-4D97-AF65-F5344CB8AC3E}">
        <p14:creationId xmlns:p14="http://schemas.microsoft.com/office/powerpoint/2010/main" val="199152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Figures from the US in 2018 estimates nearly 1 in 59 children – between 1 and 2 % (1.7%)</a:t>
            </a:r>
          </a:p>
          <a:p>
            <a:r>
              <a:rPr lang="en-GB" dirty="0"/>
              <a:t>Estimates nearly 70% DO NOT have LD</a:t>
            </a:r>
          </a:p>
          <a:p>
            <a:r>
              <a:rPr lang="en-GB" dirty="0"/>
              <a:t>35% of siblings will also have autism</a:t>
            </a:r>
          </a:p>
          <a:p>
            <a:r>
              <a:rPr lang="en-GB" dirty="0"/>
              <a:t>Used to think that ratio of </a:t>
            </a:r>
            <a:r>
              <a:rPr lang="en-GB" dirty="0" err="1"/>
              <a:t>boys:girls</a:t>
            </a:r>
            <a:r>
              <a:rPr lang="en-GB" dirty="0"/>
              <a:t> was 4:1 but think now its about 2:1</a:t>
            </a:r>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5</a:t>
            </a:fld>
            <a:endParaRPr lang="en-GB"/>
          </a:p>
        </p:txBody>
      </p:sp>
    </p:spTree>
    <p:extLst>
      <p:ext uri="{BB962C8B-B14F-4D97-AF65-F5344CB8AC3E}">
        <p14:creationId xmlns:p14="http://schemas.microsoft.com/office/powerpoint/2010/main" val="363814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 unusual behaviours that can be observed in children with social communication difficulties can often be linked to the children trying to manage their sensory experiences.  The world can be a very challenging place to live if you get too much or too little sensory information.  Children who have very negative reactions to changes in routine or the introduction of new things may find it difficult to be presented with a range of new sensory information that they were not expecting.  Research is telling us that it is not just about children ‘disliking’ sensory information; it is common for over sensory sensitive children to experience normal everyday stimulus as being painful.</a:t>
            </a:r>
          </a:p>
          <a:p>
            <a:endParaRPr lang="en-GB" dirty="0"/>
          </a:p>
          <a:p>
            <a:r>
              <a:rPr lang="en-GB" dirty="0">
                <a:hlinkClick r:id="rId3"/>
              </a:rPr>
              <a:t>https://www.youtube.com/watch?v=K2P4Ed6G3gw</a:t>
            </a:r>
            <a:r>
              <a:rPr lang="en-GB" dirty="0"/>
              <a:t> Sensory overload – warn people first</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Sensory Overload - YouTube</a:t>
            </a:r>
            <a:endParaRPr lang="en-GB" dirty="0"/>
          </a:p>
          <a:p>
            <a:endParaRPr lang="en-GB" dirty="0"/>
          </a:p>
          <a:p>
            <a:r>
              <a:rPr lang="en-GB" dirty="0"/>
              <a:t> </a:t>
            </a:r>
          </a:p>
          <a:p>
            <a:r>
              <a:rPr lang="en-GB" dirty="0">
                <a:hlinkClick r:id="rId4"/>
              </a:rPr>
              <a:t>https://www.youtube.com/watch?v=zzf80k5b_EM</a:t>
            </a:r>
            <a:r>
              <a:rPr lang="en-GB" dirty="0"/>
              <a:t> Temple </a:t>
            </a:r>
            <a:r>
              <a:rPr lang="en-GB" dirty="0" err="1"/>
              <a:t>grandin</a:t>
            </a:r>
            <a:endParaRPr lang="en-GB" dirty="0"/>
          </a:p>
          <a:p>
            <a:endParaRPr lang="en-GB" dirty="0"/>
          </a:p>
          <a:p>
            <a:r>
              <a:rPr lang="en-GB" dirty="0"/>
              <a:t>Sensory diet</a:t>
            </a:r>
          </a:p>
          <a:p>
            <a:r>
              <a:rPr lang="en-GB" dirty="0"/>
              <a:t>Is it sensory or is it behaviour</a:t>
            </a:r>
          </a:p>
          <a:p>
            <a:r>
              <a:rPr lang="en-GB" dirty="0"/>
              <a:t>Weighted jackets,</a:t>
            </a:r>
          </a:p>
          <a:p>
            <a:r>
              <a:rPr lang="en-GB" dirty="0"/>
              <a:t>Chewy tubes</a:t>
            </a:r>
          </a:p>
          <a:p>
            <a:r>
              <a:rPr lang="en-GB" dirty="0"/>
              <a:t>Sensory box</a:t>
            </a:r>
          </a:p>
          <a:p>
            <a:endParaRPr lang="en-GB" dirty="0"/>
          </a:p>
          <a:p>
            <a:r>
              <a:rPr lang="en-GB" dirty="0"/>
              <a:t>Temple Grandin quotes and you tube</a:t>
            </a:r>
          </a:p>
          <a:p>
            <a:r>
              <a:rPr lang="en-GB" dirty="0"/>
              <a:t>Donna Williams</a:t>
            </a:r>
          </a:p>
        </p:txBody>
      </p:sp>
      <p:sp>
        <p:nvSpPr>
          <p:cNvPr id="4" name="Slide Number Placeholder 3"/>
          <p:cNvSpPr>
            <a:spLocks noGrp="1"/>
          </p:cNvSpPr>
          <p:nvPr>
            <p:ph type="sldNum" sz="quarter" idx="10"/>
          </p:nvPr>
        </p:nvSpPr>
        <p:spPr/>
        <p:txBody>
          <a:bodyPr/>
          <a:lstStyle/>
          <a:p>
            <a:fld id="{8A0FC132-AAD8-462C-A3A1-0F232AD46FAD}" type="slidenum">
              <a:rPr lang="en-GB" smtClean="0"/>
              <a:t>14</a:t>
            </a:fld>
            <a:endParaRPr lang="en-GB"/>
          </a:p>
        </p:txBody>
      </p:sp>
    </p:spTree>
    <p:extLst>
      <p:ext uri="{BB962C8B-B14F-4D97-AF65-F5344CB8AC3E}">
        <p14:creationId xmlns:p14="http://schemas.microsoft.com/office/powerpoint/2010/main" val="394266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Sight - You could make changes to the </a:t>
            </a:r>
            <a:r>
              <a:rPr lang="en-US" dirty="0">
                <a:hlinkClick r:id="rId3"/>
              </a:rPr>
              <a:t>environment</a:t>
            </a:r>
            <a:r>
              <a:rPr lang="en-US" dirty="0"/>
              <a:t> such reducing fluorescent lighting, providing sunglasses, using blackout curtains, creating a workstation in the classroom - a space or desk with high walls or divides on both sides to block out visual distractions, using blackout curtains</a:t>
            </a:r>
          </a:p>
          <a:p>
            <a:endParaRPr lang="en-US" dirty="0"/>
          </a:p>
          <a:p>
            <a:r>
              <a:rPr lang="en-US" dirty="0"/>
              <a:t>Sound – </a:t>
            </a:r>
            <a:r>
              <a:rPr lang="en-US" dirty="0" err="1"/>
              <a:t>undersensitive</a:t>
            </a:r>
            <a:r>
              <a:rPr lang="en-US" dirty="0"/>
              <a:t>: You could help by using </a:t>
            </a:r>
            <a:r>
              <a:rPr lang="en-US" dirty="0">
                <a:hlinkClick r:id="rId4"/>
              </a:rPr>
              <a:t>visual supports</a:t>
            </a:r>
            <a:r>
              <a:rPr lang="en-US" dirty="0"/>
              <a:t> to back up verbal information. You could ensure that the experiences they enjoy are included in their daily timetable, to ensure this sensory need is met.</a:t>
            </a:r>
          </a:p>
          <a:p>
            <a:r>
              <a:rPr lang="en-US" dirty="0"/>
              <a:t>Oversensitive: shutting doors and windows to reduce external sounds </a:t>
            </a:r>
          </a:p>
          <a:p>
            <a:r>
              <a:rPr lang="en-US" dirty="0"/>
              <a:t>preparing the person before going to noisy or crowded places </a:t>
            </a:r>
          </a:p>
          <a:p>
            <a:r>
              <a:rPr lang="en-US" dirty="0"/>
              <a:t>providing ear plugs and music to listen to </a:t>
            </a:r>
          </a:p>
          <a:p>
            <a:r>
              <a:rPr lang="en-US" dirty="0"/>
              <a:t>creating a screened workstation in the classroom or office, positioning the person away from doors and windows. </a:t>
            </a:r>
          </a:p>
          <a:p>
            <a:endParaRPr lang="en-US" dirty="0"/>
          </a:p>
          <a:p>
            <a:r>
              <a:rPr lang="en-US" dirty="0"/>
              <a:t>Touch: You could help by:</a:t>
            </a:r>
          </a:p>
          <a:p>
            <a:r>
              <a:rPr lang="en-US" dirty="0"/>
              <a:t>warning the person if you are about to touch them - always approach  them from the front </a:t>
            </a:r>
          </a:p>
          <a:p>
            <a:r>
              <a:rPr lang="en-US" dirty="0"/>
              <a:t>remembering that a hug may be painful rather than comforting </a:t>
            </a:r>
          </a:p>
          <a:p>
            <a:r>
              <a:rPr lang="en-US" dirty="0"/>
              <a:t>changing the texture of food (</a:t>
            </a:r>
            <a:r>
              <a:rPr lang="en-US" dirty="0" err="1"/>
              <a:t>eg</a:t>
            </a:r>
            <a:r>
              <a:rPr lang="en-US" dirty="0"/>
              <a:t> purée it) </a:t>
            </a:r>
          </a:p>
          <a:p>
            <a:r>
              <a:rPr lang="en-US" dirty="0"/>
              <a:t>slowly introducing different textures around the person's mouth, such as a flannel, a toothbrush and some different foods </a:t>
            </a:r>
          </a:p>
          <a:p>
            <a:r>
              <a:rPr lang="en-US" dirty="0"/>
              <a:t>gradually introducing different textures to touch, </a:t>
            </a:r>
            <a:r>
              <a:rPr lang="en-US" dirty="0" err="1"/>
              <a:t>eg</a:t>
            </a:r>
            <a:r>
              <a:rPr lang="en-US" dirty="0"/>
              <a:t> have a box of materials available </a:t>
            </a:r>
          </a:p>
          <a:p>
            <a:r>
              <a:rPr lang="en-US" dirty="0"/>
              <a:t>allowing a person to complete activities themselves (</a:t>
            </a:r>
            <a:r>
              <a:rPr lang="en-US" dirty="0" err="1"/>
              <a:t>eg</a:t>
            </a:r>
            <a:r>
              <a:rPr lang="en-US" dirty="0"/>
              <a:t> hair brushing and washing) so that they can do what is comfortable for them</a:t>
            </a:r>
          </a:p>
          <a:p>
            <a:r>
              <a:rPr lang="en-US" dirty="0"/>
              <a:t>turning clothes inside out so there is no seam, removing any tags or labels </a:t>
            </a:r>
          </a:p>
          <a:p>
            <a:r>
              <a:rPr lang="en-US" dirty="0"/>
              <a:t>allowing the person to wear clothes they're comfortable in. </a:t>
            </a:r>
          </a:p>
          <a:p>
            <a:endParaRPr lang="en-US" dirty="0"/>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15</a:t>
            </a:fld>
            <a:endParaRPr lang="en-GB"/>
          </a:p>
        </p:txBody>
      </p:sp>
    </p:spTree>
    <p:extLst>
      <p:ext uri="{BB962C8B-B14F-4D97-AF65-F5344CB8AC3E}">
        <p14:creationId xmlns:p14="http://schemas.microsoft.com/office/powerpoint/2010/main" val="1461916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to give them the skills to be able to handle the situations. Promote their abilities in all these areas. </a:t>
            </a:r>
          </a:p>
          <a:p>
            <a:r>
              <a:rPr lang="en-GB" dirty="0"/>
              <a:t>Think about what they should do physically – use physical exercise to increase coping skills</a:t>
            </a:r>
          </a:p>
          <a:p>
            <a:r>
              <a:rPr lang="en-GB" dirty="0"/>
              <a:t>Relaxation skills – </a:t>
            </a:r>
          </a:p>
          <a:p>
            <a:r>
              <a:rPr lang="en-GB" dirty="0"/>
              <a:t>Social – helps to understand social situation and what they can do in these situations . Use social stories</a:t>
            </a:r>
          </a:p>
          <a:p>
            <a:r>
              <a:rPr lang="en-GB" dirty="0"/>
              <a:t>Thinking promote thinking and problem solving skills – use comic book conversations to help their thinking skills by dissecting situations. </a:t>
            </a:r>
          </a:p>
          <a:p>
            <a:r>
              <a:rPr lang="en-GB" dirty="0"/>
              <a:t>Talk through your thinking processes. </a:t>
            </a:r>
          </a:p>
          <a:p>
            <a:r>
              <a:rPr lang="en-GB" dirty="0"/>
              <a:t>Sensory – how do they cope, what changes can we make to the environment, how can they communicate that things are difficult</a:t>
            </a:r>
          </a:p>
        </p:txBody>
      </p:sp>
      <p:sp>
        <p:nvSpPr>
          <p:cNvPr id="4" name="Slide Number Placeholder 3"/>
          <p:cNvSpPr>
            <a:spLocks noGrp="1"/>
          </p:cNvSpPr>
          <p:nvPr>
            <p:ph type="sldNum" sz="quarter" idx="10"/>
          </p:nvPr>
        </p:nvSpPr>
        <p:spPr/>
        <p:txBody>
          <a:bodyPr/>
          <a:lstStyle/>
          <a:p>
            <a:fld id="{8A0FC132-AAD8-462C-A3A1-0F232AD46FAD}" type="slidenum">
              <a:rPr lang="en-GB" smtClean="0"/>
              <a:t>18</a:t>
            </a:fld>
            <a:endParaRPr lang="en-GB"/>
          </a:p>
        </p:txBody>
      </p:sp>
    </p:spTree>
    <p:extLst>
      <p:ext uri="{BB962C8B-B14F-4D97-AF65-F5344CB8AC3E}">
        <p14:creationId xmlns:p14="http://schemas.microsoft.com/office/powerpoint/2010/main" val="387585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to give them the skills to be able to handle the situations. Promote their abilities in all these areas. </a:t>
            </a:r>
          </a:p>
          <a:p>
            <a:r>
              <a:rPr lang="en-GB" dirty="0"/>
              <a:t>Think about what they should do physically – use physical exercise to increase coping skills</a:t>
            </a:r>
          </a:p>
          <a:p>
            <a:r>
              <a:rPr lang="en-GB" dirty="0"/>
              <a:t>Relaxation skills – </a:t>
            </a:r>
          </a:p>
          <a:p>
            <a:r>
              <a:rPr lang="en-GB" dirty="0"/>
              <a:t>Social – helps to understand social situation and what they can do in these situations . Use social stories</a:t>
            </a:r>
          </a:p>
          <a:p>
            <a:r>
              <a:rPr lang="en-GB" dirty="0"/>
              <a:t>Thinking promote thinking and problem solving skills – use comic book conversations to help their thinking skills by dissecting situations. </a:t>
            </a:r>
          </a:p>
          <a:p>
            <a:r>
              <a:rPr lang="en-GB" dirty="0"/>
              <a:t>Talk through your thinking processes. </a:t>
            </a:r>
          </a:p>
          <a:p>
            <a:r>
              <a:rPr lang="en-GB" dirty="0"/>
              <a:t>Sensory – how do they cope, what changes can we make to the environment, how can they communicate that things are difficult</a:t>
            </a:r>
          </a:p>
        </p:txBody>
      </p:sp>
      <p:sp>
        <p:nvSpPr>
          <p:cNvPr id="4" name="Slide Number Placeholder 3"/>
          <p:cNvSpPr>
            <a:spLocks noGrp="1"/>
          </p:cNvSpPr>
          <p:nvPr>
            <p:ph type="sldNum" sz="quarter" idx="10"/>
          </p:nvPr>
        </p:nvSpPr>
        <p:spPr/>
        <p:txBody>
          <a:bodyPr/>
          <a:lstStyle/>
          <a:p>
            <a:fld id="{8A0FC132-AAD8-462C-A3A1-0F232AD46FAD}" type="slidenum">
              <a:rPr lang="en-GB" smtClean="0"/>
              <a:t>19</a:t>
            </a:fld>
            <a:endParaRPr lang="en-GB"/>
          </a:p>
        </p:txBody>
      </p:sp>
    </p:spTree>
    <p:extLst>
      <p:ext uri="{BB962C8B-B14F-4D97-AF65-F5344CB8AC3E}">
        <p14:creationId xmlns:p14="http://schemas.microsoft.com/office/powerpoint/2010/main" val="347849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144908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157501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97222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29565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EABC9E-6E6A-42E0-B3D8-3F851427FDF5}"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401223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EABC9E-6E6A-42E0-B3D8-3F851427FDF5}"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17143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EABC9E-6E6A-42E0-B3D8-3F851427FDF5}" type="datetimeFigureOut">
              <a:rPr lang="en-GB" smtClean="0"/>
              <a:t>01/03/2023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84548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EABC9E-6E6A-42E0-B3D8-3F851427FDF5}" type="datetimeFigureOut">
              <a:rPr lang="en-GB" smtClean="0"/>
              <a:t>01/03/2023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75323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ABC9E-6E6A-42E0-B3D8-3F851427FDF5}" type="datetimeFigureOut">
              <a:rPr lang="en-GB" smtClean="0"/>
              <a:t>01/03/2023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86141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EABC9E-6E6A-42E0-B3D8-3F851427FDF5}"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64209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EABC9E-6E6A-42E0-B3D8-3F851427FDF5}"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89699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ABC9E-6E6A-42E0-B3D8-3F851427FDF5}" type="datetimeFigureOut">
              <a:rPr lang="en-GB" smtClean="0"/>
              <a:t>01/03/2023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EF032-10E5-4D7D-A83A-87291B8CE0C3}" type="slidenum">
              <a:rPr lang="en-GB" smtClean="0"/>
              <a:t>‹#›</a:t>
            </a:fld>
            <a:endParaRPr lang="en-GB"/>
          </a:p>
        </p:txBody>
      </p:sp>
    </p:spTree>
    <p:extLst>
      <p:ext uri="{BB962C8B-B14F-4D97-AF65-F5344CB8AC3E}">
        <p14:creationId xmlns:p14="http://schemas.microsoft.com/office/powerpoint/2010/main" val="325812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braain.co.uk/ask-about-autis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barnardos.org.uk/what-we-do/services/hampshire-specialist-parenting-support-service" TargetMode="External"/><Relationship Id="rId5" Type="http://schemas.openxmlformats.org/officeDocument/2006/relationships/hyperlink" Target="http://www.autismhampshire.org.uk/" TargetMode="External"/><Relationship Id="rId4" Type="http://schemas.openxmlformats.org/officeDocument/2006/relationships/hyperlink" Target="http://www.autism.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braain.co.uk/ask-about-autis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barnardos.org.uk/what-we-do/services/hampshire-specialist-parenting-support-service" TargetMode="External"/><Relationship Id="rId5" Type="http://schemas.openxmlformats.org/officeDocument/2006/relationships/hyperlink" Target="http://www.autismhampshire.org.uk/" TargetMode="External"/><Relationship Id="rId4" Type="http://schemas.openxmlformats.org/officeDocument/2006/relationships/hyperlink" Target="http://www.autism.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 y="-2112"/>
            <a:ext cx="9144000" cy="6858000"/>
          </a:xfrm>
          <a:prstGeom prst="rect">
            <a:avLst/>
          </a:prstGeom>
        </p:spPr>
      </p:pic>
      <p:sp>
        <p:nvSpPr>
          <p:cNvPr id="5" name="TextBox 4"/>
          <p:cNvSpPr txBox="1"/>
          <p:nvPr/>
        </p:nvSpPr>
        <p:spPr>
          <a:xfrm>
            <a:off x="0" y="2035280"/>
            <a:ext cx="9144000" cy="1323439"/>
          </a:xfrm>
          <a:prstGeom prst="rect">
            <a:avLst/>
          </a:prstGeom>
          <a:noFill/>
        </p:spPr>
        <p:txBody>
          <a:bodyPr wrap="square" rtlCol="0">
            <a:spAutoFit/>
          </a:bodyPr>
          <a:lstStyle/>
          <a:p>
            <a:pPr algn="ctr"/>
            <a:r>
              <a:rPr lang="en-GB" sz="4000" dirty="0"/>
              <a:t>How to support a young person who may have autism</a:t>
            </a:r>
            <a:r>
              <a:rPr lang="en-GB" sz="1600" dirty="0"/>
              <a:t>.</a:t>
            </a:r>
            <a:endParaRPr lang="en-GB" sz="6600"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931764" y="3426888"/>
            <a:ext cx="7272808" cy="369332"/>
          </a:xfrm>
          <a:prstGeom prst="rect">
            <a:avLst/>
          </a:prstGeom>
          <a:noFill/>
        </p:spPr>
        <p:txBody>
          <a:bodyPr wrap="square" rtlCol="0">
            <a:spAutoFit/>
          </a:bodyPr>
          <a:lstStyle/>
          <a:p>
            <a:r>
              <a:rPr lang="en-GB" dirty="0"/>
              <a:t>Dr Catherine Robson  - </a:t>
            </a:r>
            <a:r>
              <a:rPr lang="en-GB"/>
              <a:t>Clinical Psychologist</a:t>
            </a:r>
            <a:endParaRPr lang="en-GB" dirty="0"/>
          </a:p>
        </p:txBody>
      </p:sp>
    </p:spTree>
    <p:extLst>
      <p:ext uri="{BB962C8B-B14F-4D97-AF65-F5344CB8AC3E}">
        <p14:creationId xmlns:p14="http://schemas.microsoft.com/office/powerpoint/2010/main" val="340565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323528" y="2564904"/>
            <a:ext cx="8064896" cy="1200329"/>
          </a:xfrm>
          <a:prstGeom prst="rect">
            <a:avLst/>
          </a:prstGeom>
          <a:noFill/>
        </p:spPr>
        <p:txBody>
          <a:bodyPr wrap="square" rtlCol="0">
            <a:spAutoFit/>
          </a:bodyPr>
          <a:lstStyle/>
          <a:p>
            <a:pPr marL="68580" indent="0">
              <a:buNone/>
            </a:pPr>
            <a:r>
              <a:rPr lang="en-GB" sz="3600" dirty="0">
                <a:latin typeface="Arial" panose="020B0604020202020204" pitchFamily="34" charset="0"/>
                <a:cs typeface="Arial" panose="020B0604020202020204" pitchFamily="34" charset="0"/>
              </a:rPr>
              <a:t>Autism + Environment = Outcomes</a:t>
            </a:r>
          </a:p>
          <a:p>
            <a:pPr marL="68580" indent="0">
              <a:buNone/>
            </a:pPr>
            <a:endParaRPr lang="en-GB" dirty="0">
              <a:latin typeface="Arial" panose="020B0604020202020204" pitchFamily="34" charset="0"/>
              <a:cs typeface="Arial" panose="020B0604020202020204" pitchFamily="34" charset="0"/>
            </a:endParaRPr>
          </a:p>
          <a:p>
            <a:pPr marL="68580" indent="0" algn="r">
              <a:buNone/>
            </a:pPr>
            <a:r>
              <a:rPr lang="en-GB" dirty="0">
                <a:latin typeface="Arial" panose="020B0604020202020204" pitchFamily="34" charset="0"/>
                <a:cs typeface="Arial" panose="020B0604020202020204" pitchFamily="34" charset="0"/>
              </a:rPr>
              <a:t>Luke </a:t>
            </a:r>
            <a:r>
              <a:rPr lang="en-GB" dirty="0" err="1">
                <a:latin typeface="Arial" panose="020B0604020202020204" pitchFamily="34" charset="0"/>
                <a:cs typeface="Arial" panose="020B0604020202020204" pitchFamily="34" charset="0"/>
              </a:rPr>
              <a:t>Beardon</a:t>
            </a:r>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467544" y="1196752"/>
            <a:ext cx="4752528"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How to help</a:t>
            </a:r>
          </a:p>
        </p:txBody>
      </p:sp>
      <p:sp>
        <p:nvSpPr>
          <p:cNvPr id="5" name="TextBox 4">
            <a:extLst>
              <a:ext uri="{FF2B5EF4-FFF2-40B4-BE49-F238E27FC236}">
                <a16:creationId xmlns:a16="http://schemas.microsoft.com/office/drawing/2014/main" id="{4B558273-1451-4DAB-A63C-7AACB02E3766}"/>
              </a:ext>
            </a:extLst>
          </p:cNvPr>
          <p:cNvSpPr txBox="1"/>
          <p:nvPr/>
        </p:nvSpPr>
        <p:spPr>
          <a:xfrm>
            <a:off x="467544" y="4365104"/>
            <a:ext cx="7632848" cy="1200329"/>
          </a:xfrm>
          <a:prstGeom prst="rect">
            <a:avLst/>
          </a:prstGeom>
          <a:noFill/>
        </p:spPr>
        <p:txBody>
          <a:bodyPr wrap="square" rtlCol="0">
            <a:spAutoFit/>
          </a:bodyPr>
          <a:lstStyle/>
          <a:p>
            <a:r>
              <a:rPr lang="en-GB" sz="3600" dirty="0"/>
              <a:t>Ask the question </a:t>
            </a:r>
            <a:r>
              <a:rPr lang="en-GB" sz="3600" b="1" dirty="0"/>
              <a:t>why</a:t>
            </a:r>
            <a:r>
              <a:rPr lang="en-GB" sz="3600" dirty="0"/>
              <a:t>? Look through the Autistic Lens</a:t>
            </a:r>
          </a:p>
        </p:txBody>
      </p:sp>
    </p:spTree>
    <p:extLst>
      <p:ext uri="{BB962C8B-B14F-4D97-AF65-F5344CB8AC3E}">
        <p14:creationId xmlns:p14="http://schemas.microsoft.com/office/powerpoint/2010/main" val="408956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539552" y="2204864"/>
            <a:ext cx="8064896" cy="3170099"/>
          </a:xfrm>
          <a:prstGeom prst="rect">
            <a:avLst/>
          </a:prstGeom>
          <a:noFill/>
        </p:spPr>
        <p:txBody>
          <a:bodyPr wrap="square" rtlCol="0">
            <a:spAutoFit/>
          </a:bodyPr>
          <a:lstStyle/>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Clear and unambiguous</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Concrete, not abstract</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Make sure the words match the tone, facial expression, gesture.</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Short, one instruction at a time</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Tell them what to do, not what </a:t>
            </a:r>
            <a:r>
              <a:rPr lang="en-GB" sz="2000" i="1" dirty="0">
                <a:latin typeface="Arial" panose="020B0604020202020204" pitchFamily="34" charset="0"/>
                <a:cs typeface="Arial" panose="020B0604020202020204" pitchFamily="34" charset="0"/>
              </a:rPr>
              <a:t>not</a:t>
            </a:r>
            <a:r>
              <a:rPr lang="en-GB" sz="2000" dirty="0">
                <a:latin typeface="Arial" panose="020B0604020202020204" pitchFamily="34" charset="0"/>
                <a:cs typeface="Arial" panose="020B0604020202020204" pitchFamily="34" charset="0"/>
              </a:rPr>
              <a:t> to do</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Use visual means to support – whatever their ability</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Use concrete props</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Allow time for processing</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Try - Books and facts, Scientific language/metaphors</a:t>
            </a:r>
          </a:p>
        </p:txBody>
      </p:sp>
      <p:sp>
        <p:nvSpPr>
          <p:cNvPr id="3" name="TextBox 2"/>
          <p:cNvSpPr txBox="1"/>
          <p:nvPr/>
        </p:nvSpPr>
        <p:spPr>
          <a:xfrm>
            <a:off x="539552" y="1196752"/>
            <a:ext cx="4104456"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Communication</a:t>
            </a:r>
          </a:p>
        </p:txBody>
      </p:sp>
    </p:spTree>
    <p:extLst>
      <p:ext uri="{BB962C8B-B14F-4D97-AF65-F5344CB8AC3E}">
        <p14:creationId xmlns:p14="http://schemas.microsoft.com/office/powerpoint/2010/main" val="208875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539552" y="2132856"/>
            <a:ext cx="8064896" cy="3785652"/>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Coping with change involves imagination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Change= unpredictable=scary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Use visual timetables (calendars, diaries…)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Daily routine when can look at timetable and plan for changes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Use little normal routines to add security e.g. what happens at mealtimes, bedtimes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If something changes, let them know. ?daily check in at school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Plan and prepare – visit, look at pictures, plan coping strategies.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Talk through what they can expect in new situations.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Keep a notebook with answers to questions – refer back</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Use timers and countdowns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Plan for “waiting” – unstructured time can be overwhelming</a:t>
            </a:r>
          </a:p>
        </p:txBody>
      </p:sp>
      <p:sp>
        <p:nvSpPr>
          <p:cNvPr id="3" name="TextBox 2"/>
          <p:cNvSpPr txBox="1"/>
          <p:nvPr/>
        </p:nvSpPr>
        <p:spPr>
          <a:xfrm>
            <a:off x="539552" y="1052736"/>
            <a:ext cx="5400600"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Increase predictability and routine</a:t>
            </a:r>
          </a:p>
        </p:txBody>
      </p:sp>
    </p:spTree>
    <p:extLst>
      <p:ext uri="{BB962C8B-B14F-4D97-AF65-F5344CB8AC3E}">
        <p14:creationId xmlns:p14="http://schemas.microsoft.com/office/powerpoint/2010/main" val="346806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03448"/>
            <a:ext cx="9144000" cy="6858000"/>
          </a:xfrm>
          <a:prstGeom prst="rect">
            <a:avLst/>
          </a:prstGeom>
        </p:spPr>
      </p:pic>
      <p:sp>
        <p:nvSpPr>
          <p:cNvPr id="4" name="TextBox 3"/>
          <p:cNvSpPr txBox="1"/>
          <p:nvPr/>
        </p:nvSpPr>
        <p:spPr>
          <a:xfrm>
            <a:off x="-916605" y="1628800"/>
            <a:ext cx="8064896" cy="2862322"/>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44823"/>
            <a:ext cx="2116609" cy="329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6121" y="1844823"/>
            <a:ext cx="1925062" cy="254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678391"/>
            <a:ext cx="4852672"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Routine, timetable, agenda</a:t>
            </a:r>
          </a:p>
        </p:txBody>
      </p:sp>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6198" y="1268760"/>
            <a:ext cx="3416153" cy="3416153"/>
          </a:xfrm>
          <a:prstGeom prst="rect">
            <a:avLst/>
          </a:prstGeom>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8871" y="3335075"/>
            <a:ext cx="1947369" cy="2312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3935596"/>
            <a:ext cx="2061680" cy="149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61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539552" y="2276872"/>
            <a:ext cx="8064896"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Autistic children tend to experience sensory information differently.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Some unusual behaviours can be linked to children trying to manage their sensory sensitivities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Pay attention to the environment - adjust</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Noise, lighting, busy-ness </a:t>
            </a:r>
            <a:r>
              <a:rPr lang="en-GB" sz="2400" dirty="0" err="1">
                <a:latin typeface="Arial" panose="020B0604020202020204" pitchFamily="34" charset="0"/>
                <a:cs typeface="Arial" panose="020B0604020202020204" pitchFamily="34" charset="0"/>
              </a:rPr>
              <a:t>etc</a:t>
            </a: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Some children may need more or less stimulation to help them function at their best</a:t>
            </a:r>
          </a:p>
        </p:txBody>
      </p:sp>
      <p:sp>
        <p:nvSpPr>
          <p:cNvPr id="6" name="TextBox 5"/>
          <p:cNvSpPr txBox="1"/>
          <p:nvPr/>
        </p:nvSpPr>
        <p:spPr>
          <a:xfrm>
            <a:off x="395536" y="1124744"/>
            <a:ext cx="6048672"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Sensory sensitivities </a:t>
            </a:r>
          </a:p>
        </p:txBody>
      </p:sp>
    </p:spTree>
    <p:extLst>
      <p:ext uri="{BB962C8B-B14F-4D97-AF65-F5344CB8AC3E}">
        <p14:creationId xmlns:p14="http://schemas.microsoft.com/office/powerpoint/2010/main" val="198620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611560" y="2276872"/>
            <a:ext cx="8064896" cy="2862322"/>
          </a:xfrm>
          <a:prstGeom prst="rect">
            <a:avLst/>
          </a:prstGeom>
          <a:noFill/>
        </p:spPr>
        <p:txBody>
          <a:bodyPr wrap="square" rtlCol="0">
            <a:spAutoFit/>
          </a:bodyPr>
          <a:lstStyle/>
          <a:p>
            <a:pPr marL="35433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Planning:</a:t>
            </a:r>
          </a:p>
          <a:p>
            <a:pPr marL="742950" lvl="1"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be aware.</a:t>
            </a:r>
            <a:r>
              <a:rPr lang="en-US" sz="2000" dirty="0">
                <a:latin typeface="Arial" panose="020B0604020202020204" pitchFamily="34" charset="0"/>
                <a:cs typeface="Arial" panose="020B0604020202020204" pitchFamily="34" charset="0"/>
              </a:rPr>
              <a:t> Look at the environment to see if it is creating difficulties. Can you change anything? </a:t>
            </a:r>
          </a:p>
          <a:p>
            <a:pPr marL="742950" lvl="1"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be creative.</a:t>
            </a:r>
            <a:r>
              <a:rPr lang="en-US" sz="2000" dirty="0">
                <a:latin typeface="Arial" panose="020B0604020202020204" pitchFamily="34" charset="0"/>
                <a:cs typeface="Arial" panose="020B0604020202020204" pitchFamily="34" charset="0"/>
              </a:rPr>
              <a:t> Think of some positive sensory experiences. </a:t>
            </a:r>
          </a:p>
          <a:p>
            <a:pPr marL="742950" lvl="1"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be prepared.</a:t>
            </a:r>
            <a:r>
              <a:rPr lang="en-US" sz="2000" dirty="0">
                <a:latin typeface="Arial" panose="020B0604020202020204" pitchFamily="34" charset="0"/>
                <a:cs typeface="Arial" panose="020B0604020202020204" pitchFamily="34" charset="0"/>
              </a:rPr>
              <a:t> Tell the person about possible sensory stimuli they may experience in different environments. </a:t>
            </a:r>
          </a:p>
          <a:p>
            <a:pPr marL="35433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Strategies: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Movement breaks, deep pressure, chews, move n sit cushions, fiddle toys, suck/ blow activities, soothing </a:t>
            </a:r>
            <a:r>
              <a:rPr lang="en-GB" sz="2000" dirty="0" err="1">
                <a:latin typeface="Arial" panose="020B0604020202020204" pitchFamily="34" charset="0"/>
                <a:cs typeface="Arial" panose="020B0604020202020204" pitchFamily="34" charset="0"/>
              </a:rPr>
              <a:t>actitivies</a:t>
            </a:r>
            <a:endParaRPr lang="en-GB" sz="2000" dirty="0">
              <a:latin typeface="Arial" panose="020B0604020202020204" pitchFamily="34" charset="0"/>
              <a:cs typeface="Arial" panose="020B0604020202020204" pitchFamily="34" charset="0"/>
            </a:endParaRPr>
          </a:p>
        </p:txBody>
      </p:sp>
      <p:sp>
        <p:nvSpPr>
          <p:cNvPr id="3" name="TextBox 2"/>
          <p:cNvSpPr txBox="1"/>
          <p:nvPr/>
        </p:nvSpPr>
        <p:spPr>
          <a:xfrm>
            <a:off x="467544" y="908720"/>
            <a:ext cx="5328592"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Sensory Intervention</a:t>
            </a:r>
          </a:p>
        </p:txBody>
      </p:sp>
    </p:spTree>
    <p:extLst>
      <p:ext uri="{BB962C8B-B14F-4D97-AF65-F5344CB8AC3E}">
        <p14:creationId xmlns:p14="http://schemas.microsoft.com/office/powerpoint/2010/main" val="162855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4" name="TextBox 3"/>
          <p:cNvSpPr txBox="1"/>
          <p:nvPr/>
        </p:nvSpPr>
        <p:spPr>
          <a:xfrm>
            <a:off x="467544" y="2708920"/>
            <a:ext cx="8064896" cy="3170099"/>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Help them recognise, name and learn about their emotions  </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Emotional literacy programs</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Scaling – the Incredible Five Point Scale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Use their special interests – to find safe social opportunities or to help explain things (e.g. what would Iron Man do? What was he thinking?)</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 Seek supportive, structured social spaces - lunchtime clubs? Library?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Find jobs and tasks to show their skills and help others.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Allow space for a “social break” - downtime</a:t>
            </a:r>
          </a:p>
        </p:txBody>
      </p:sp>
      <p:sp>
        <p:nvSpPr>
          <p:cNvPr id="3" name="TextBox 2"/>
          <p:cNvSpPr txBox="1"/>
          <p:nvPr/>
        </p:nvSpPr>
        <p:spPr>
          <a:xfrm>
            <a:off x="539552" y="1268760"/>
            <a:ext cx="5832648"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Support social understanding and inclusion (1)</a:t>
            </a:r>
          </a:p>
        </p:txBody>
      </p:sp>
    </p:spTree>
    <p:extLst>
      <p:ext uri="{BB962C8B-B14F-4D97-AF65-F5344CB8AC3E}">
        <p14:creationId xmlns:p14="http://schemas.microsoft.com/office/powerpoint/2010/main" val="138451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916605" y="1628800"/>
            <a:ext cx="8064896" cy="2862322"/>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2" descr="The Incredible 5-Point Scale: Assessing Students with Autis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622720"/>
            <a:ext cx="3672408" cy="4324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980728"/>
            <a:ext cx="5616624"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Example of Five Point Scale</a:t>
            </a:r>
          </a:p>
        </p:txBody>
      </p:sp>
    </p:spTree>
    <p:extLst>
      <p:ext uri="{BB962C8B-B14F-4D97-AF65-F5344CB8AC3E}">
        <p14:creationId xmlns:p14="http://schemas.microsoft.com/office/powerpoint/2010/main" val="127367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555432" y="2204864"/>
            <a:ext cx="8064896" cy="267765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Promote coping strategies and abilities in all areas:</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Physical</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Relaxation </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Social</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Communication</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Thinking</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Sensory</a:t>
            </a:r>
          </a:p>
        </p:txBody>
      </p:sp>
      <p:sp>
        <p:nvSpPr>
          <p:cNvPr id="3" name="TextBox 2"/>
          <p:cNvSpPr txBox="1"/>
          <p:nvPr/>
        </p:nvSpPr>
        <p:spPr>
          <a:xfrm>
            <a:off x="539552" y="1268760"/>
            <a:ext cx="8784976"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Build up their own Emotional Toolbox</a:t>
            </a:r>
          </a:p>
        </p:txBody>
      </p:sp>
    </p:spTree>
    <p:extLst>
      <p:ext uri="{BB962C8B-B14F-4D97-AF65-F5344CB8AC3E}">
        <p14:creationId xmlns:p14="http://schemas.microsoft.com/office/powerpoint/2010/main" val="408936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3" name="TextBox 2"/>
          <p:cNvSpPr txBox="1"/>
          <p:nvPr/>
        </p:nvSpPr>
        <p:spPr>
          <a:xfrm>
            <a:off x="539552" y="1268760"/>
            <a:ext cx="8784976" cy="5201424"/>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A reminder</a:t>
            </a:r>
          </a:p>
          <a:p>
            <a:pPr marL="342900" indent="-342900">
              <a:buFont typeface="Arial" panose="020B0604020202020204" pitchFamily="34" charset="0"/>
              <a:buChar char="•"/>
            </a:pPr>
            <a:r>
              <a:rPr lang="en-GB" sz="2000" dirty="0"/>
              <a:t>National Autistic Society </a:t>
            </a:r>
          </a:p>
          <a:p>
            <a:pPr lvl="1"/>
            <a:r>
              <a:rPr lang="en-GB" sz="2000" dirty="0">
                <a:hlinkClick r:id="rId4"/>
              </a:rPr>
              <a:t>www.autism.org.uk</a:t>
            </a:r>
            <a:r>
              <a:rPr lang="en-GB" sz="2000" dirty="0"/>
              <a: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Autism Hampshire</a:t>
            </a:r>
          </a:p>
          <a:p>
            <a:pPr lvl="1"/>
            <a:r>
              <a:rPr lang="en-GB" sz="2000" dirty="0">
                <a:hlinkClick r:id="rId5"/>
              </a:rPr>
              <a:t>www.autismhampshire.org.uk</a:t>
            </a:r>
            <a:endParaRPr lang="en-GB" sz="2000" dirty="0"/>
          </a:p>
          <a:p>
            <a:pPr lvl="1"/>
            <a:endParaRPr lang="en-GB" sz="2000" dirty="0"/>
          </a:p>
          <a:p>
            <a:pPr marL="342900" indent="-342900">
              <a:buFont typeface="Arial" panose="020B0604020202020204" pitchFamily="34" charset="0"/>
              <a:buChar char="•"/>
            </a:pPr>
            <a:r>
              <a:rPr lang="en-GB" sz="2000" dirty="0" err="1"/>
              <a:t>Barnados</a:t>
            </a:r>
            <a:r>
              <a:rPr lang="en-GB" sz="2000" dirty="0"/>
              <a:t> Specialist Parenting Support</a:t>
            </a:r>
          </a:p>
          <a:p>
            <a:pPr lvl="1"/>
            <a:r>
              <a:rPr lang="en-GB" sz="2000" u="sng" dirty="0">
                <a:hlinkClick r:id="rId6"/>
              </a:rPr>
              <a:t>Hampshire Specialist Parenting Support Service | Barnardo’s</a:t>
            </a:r>
            <a:endParaRPr lang="en-GB" sz="2000" u="sng" dirty="0"/>
          </a:p>
          <a:p>
            <a:pPr lvl="1"/>
            <a:endParaRPr lang="en-GB" sz="2000" u="sng" dirty="0"/>
          </a:p>
          <a:p>
            <a:pPr marL="342900" indent="-342900">
              <a:buFont typeface="Arial" panose="020B0604020202020204" pitchFamily="34" charset="0"/>
              <a:buChar char="•"/>
            </a:pPr>
            <a:r>
              <a:rPr lang="en-GB" sz="2000" b="1" cap="small" dirty="0"/>
              <a:t>Ask About Autism – BRAAIN/HPCN</a:t>
            </a:r>
          </a:p>
          <a:p>
            <a:pPr lvl="1"/>
            <a:r>
              <a:rPr lang="en-GB" sz="2000" u="sng" dirty="0">
                <a:hlinkClick r:id="rId7"/>
              </a:rPr>
              <a:t>https://www.braain.co.uk/ask-about-autism</a:t>
            </a:r>
            <a:r>
              <a:rPr lang="en-GB" sz="2000" u="sng" dirty="0"/>
              <a:t>.</a:t>
            </a:r>
            <a:endParaRPr lang="en-GB" sz="2000" dirty="0"/>
          </a:p>
          <a:p>
            <a:endParaRPr lang="en-GB" sz="2800" b="1" dirty="0">
              <a:latin typeface="Arial" panose="020B0604020202020204" pitchFamily="34" charset="0"/>
              <a:cs typeface="Arial" panose="020B0604020202020204" pitchFamily="34" charset="0"/>
            </a:endParaRPr>
          </a:p>
          <a:p>
            <a:pPr algn="ctr"/>
            <a:r>
              <a:rPr lang="en-GB" sz="2800" b="1" dirty="0">
                <a:latin typeface="Arial" panose="020B0604020202020204" pitchFamily="34" charset="0"/>
                <a:cs typeface="Arial" panose="020B0604020202020204" pitchFamily="34" charset="0"/>
              </a:rPr>
              <a:t>Any questions?</a:t>
            </a:r>
          </a:p>
          <a:p>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56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1700808"/>
            <a:ext cx="9144000" cy="4247317"/>
          </a:xfrm>
          <a:prstGeom prst="rect">
            <a:avLst/>
          </a:prstGeom>
          <a:noFill/>
        </p:spPr>
        <p:txBody>
          <a:bodyPr wrap="square" rtlCol="0">
            <a:spAutoFit/>
          </a:bodyPr>
          <a:lstStyle/>
          <a:p>
            <a:pPr marL="342900" indent="-342900">
              <a:buFont typeface="Arial" panose="020B0604020202020204" pitchFamily="34" charset="0"/>
              <a:buChar char="•"/>
            </a:pPr>
            <a:r>
              <a:rPr lang="en-GB" sz="2000" dirty="0"/>
              <a:t>National Autistic Society </a:t>
            </a:r>
          </a:p>
          <a:p>
            <a:pPr lvl="1"/>
            <a:r>
              <a:rPr lang="en-GB" sz="2000" dirty="0">
                <a:hlinkClick r:id="rId4"/>
              </a:rPr>
              <a:t>www.autism.org.uk</a:t>
            </a:r>
            <a:r>
              <a:rPr lang="en-GB" sz="2000" dirty="0"/>
              <a: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Autism Hampshire</a:t>
            </a:r>
          </a:p>
          <a:p>
            <a:pPr lvl="1"/>
            <a:r>
              <a:rPr lang="en-GB" sz="2000" dirty="0">
                <a:hlinkClick r:id="rId5"/>
              </a:rPr>
              <a:t>www.autismhampshire.org.uk</a:t>
            </a:r>
            <a:endParaRPr lang="en-GB" sz="2000" dirty="0"/>
          </a:p>
          <a:p>
            <a:pPr lvl="1"/>
            <a:endParaRPr lang="en-GB" sz="2000" dirty="0"/>
          </a:p>
          <a:p>
            <a:pPr marL="342900" indent="-342900">
              <a:buFont typeface="Arial" panose="020B0604020202020204" pitchFamily="34" charset="0"/>
              <a:buChar char="•"/>
            </a:pPr>
            <a:r>
              <a:rPr lang="en-GB" sz="2000" dirty="0" err="1"/>
              <a:t>Barnados</a:t>
            </a:r>
            <a:r>
              <a:rPr lang="en-GB" sz="2000" dirty="0"/>
              <a:t> Specialist Parenting Support</a:t>
            </a:r>
          </a:p>
          <a:p>
            <a:pPr lvl="1"/>
            <a:r>
              <a:rPr lang="en-GB" sz="2000" u="sng" dirty="0">
                <a:hlinkClick r:id="rId6"/>
              </a:rPr>
              <a:t>Hampshire Specialist Parenting Support Service | Barnardo’s</a:t>
            </a:r>
            <a:endParaRPr lang="en-GB" sz="2000" u="sng" dirty="0"/>
          </a:p>
          <a:p>
            <a:pPr lvl="1"/>
            <a:endParaRPr lang="en-GB" sz="2000" u="sng" dirty="0"/>
          </a:p>
          <a:p>
            <a:pPr marL="342900" indent="-342900">
              <a:buFont typeface="Arial" panose="020B0604020202020204" pitchFamily="34" charset="0"/>
              <a:buChar char="•"/>
            </a:pPr>
            <a:r>
              <a:rPr lang="en-GB" sz="2000" b="1" cap="small" dirty="0"/>
              <a:t>Ask About Autism – BRAAIN/HPCN</a:t>
            </a:r>
          </a:p>
          <a:p>
            <a:pPr lvl="1"/>
            <a:r>
              <a:rPr lang="en-GB" sz="2000" u="sng" dirty="0">
                <a:hlinkClick r:id="rId7"/>
              </a:rPr>
              <a:t>https://www.braain.co.uk/ask-about-autism</a:t>
            </a:r>
            <a:r>
              <a:rPr lang="en-GB" sz="2000" u="sng" dirty="0"/>
              <a:t>.</a:t>
            </a:r>
            <a:endParaRPr lang="en-GB" sz="2000" dirty="0"/>
          </a:p>
          <a:p>
            <a:pPr lvl="1"/>
            <a:endParaRPr lang="en-GB" dirty="0"/>
          </a:p>
          <a:p>
            <a:pPr lvl="1"/>
            <a:r>
              <a:rPr lang="en-GB" sz="3200" dirty="0"/>
              <a:t> </a:t>
            </a:r>
          </a:p>
        </p:txBody>
      </p:sp>
    </p:spTree>
    <p:extLst>
      <p:ext uri="{BB962C8B-B14F-4D97-AF65-F5344CB8AC3E}">
        <p14:creationId xmlns:p14="http://schemas.microsoft.com/office/powerpoint/2010/main" val="137553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6" y="0"/>
            <a:ext cx="9144000" cy="6858000"/>
          </a:xfrm>
          <a:prstGeom prst="rect">
            <a:avLst/>
          </a:prstGeom>
        </p:spPr>
      </p:pic>
      <p:sp>
        <p:nvSpPr>
          <p:cNvPr id="4" name="TextBox 3"/>
          <p:cNvSpPr txBox="1"/>
          <p:nvPr/>
        </p:nvSpPr>
        <p:spPr>
          <a:xfrm>
            <a:off x="271338" y="1236822"/>
            <a:ext cx="8064896" cy="6986528"/>
          </a:xfrm>
          <a:prstGeom prst="rect">
            <a:avLst/>
          </a:prstGeom>
          <a:noFill/>
        </p:spPr>
        <p:txBody>
          <a:bodyPr wrap="square" rtlCol="0">
            <a:spAutoFit/>
          </a:bodyPr>
          <a:lstStyle/>
          <a:p>
            <a:pPr marL="68580" indent="0">
              <a:buNone/>
            </a:pPr>
            <a:r>
              <a:rPr lang="en-GB" sz="1600" dirty="0">
                <a:latin typeface="Arial" panose="020B0604020202020204" pitchFamily="34" charset="0"/>
                <a:cs typeface="Arial" panose="020B0604020202020204" pitchFamily="34" charset="0"/>
              </a:rPr>
              <a:t>Difficulty with understanding others – what other people think, feel, do and why; other people having difficulty understanding them</a:t>
            </a:r>
          </a:p>
          <a:p>
            <a:pPr marL="68580" indent="0">
              <a:buNone/>
            </a:pPr>
            <a:endParaRPr lang="en-GB" sz="1600" dirty="0">
              <a:latin typeface="Arial" panose="020B0604020202020204" pitchFamily="34" charset="0"/>
              <a:cs typeface="Arial" panose="020B0604020202020204" pitchFamily="34" charset="0"/>
            </a:endParaRPr>
          </a:p>
          <a:p>
            <a:pPr marL="68580" indent="0">
              <a:buNone/>
            </a:pPr>
            <a:r>
              <a:rPr lang="en-GB" sz="1600" dirty="0">
                <a:latin typeface="Arial" panose="020B0604020202020204" pitchFamily="34" charset="0"/>
                <a:cs typeface="Arial" panose="020B0604020202020204" pitchFamily="34" charset="0"/>
              </a:rPr>
              <a:t>Differences in how they communicate and understand others’ communication; other people having difficulty understanding their communication – language, behaviour, facial expression, gesture</a:t>
            </a:r>
          </a:p>
          <a:p>
            <a:pPr marL="68580" indent="0">
              <a:buNone/>
            </a:pPr>
            <a:endParaRPr lang="en-GB" sz="1600" dirty="0">
              <a:latin typeface="Arial" panose="020B0604020202020204" pitchFamily="34" charset="0"/>
              <a:cs typeface="Arial" panose="020B0604020202020204" pitchFamily="34" charset="0"/>
            </a:endParaRPr>
          </a:p>
          <a:p>
            <a:pPr marL="68580" indent="0">
              <a:buNone/>
            </a:pPr>
            <a:r>
              <a:rPr lang="en-GB" sz="1600" dirty="0">
                <a:latin typeface="Arial" panose="020B0604020202020204" pitchFamily="34" charset="0"/>
                <a:cs typeface="Arial" panose="020B0604020202020204" pitchFamily="34" charset="0"/>
              </a:rPr>
              <a:t>Difficulty understanding social rules and situations </a:t>
            </a:r>
          </a:p>
          <a:p>
            <a:pPr marL="68580" indent="0">
              <a:buNone/>
            </a:pPr>
            <a:endParaRPr lang="en-GB" sz="1600" dirty="0">
              <a:latin typeface="Arial" panose="020B0604020202020204" pitchFamily="34" charset="0"/>
              <a:cs typeface="Arial" panose="020B0604020202020204" pitchFamily="34" charset="0"/>
            </a:endParaRPr>
          </a:p>
          <a:p>
            <a:pPr marL="68580" indent="0">
              <a:buNone/>
            </a:pPr>
            <a:r>
              <a:rPr lang="en-GB" sz="1600" dirty="0">
                <a:latin typeface="Arial" panose="020B0604020202020204" pitchFamily="34" charset="0"/>
                <a:cs typeface="Arial" panose="020B0604020202020204" pitchFamily="34" charset="0"/>
              </a:rPr>
              <a:t>Difficulty imagining things  - things that haven’t happened yet, the future, something that they haven’t experienced</a:t>
            </a:r>
          </a:p>
          <a:p>
            <a:pPr marL="68580" indent="0">
              <a:buNone/>
            </a:pPr>
            <a:endParaRPr lang="en-GB" sz="1600" dirty="0">
              <a:latin typeface="Arial" panose="020B0604020202020204" pitchFamily="34" charset="0"/>
              <a:cs typeface="Arial" panose="020B0604020202020204" pitchFamily="34" charset="0"/>
            </a:endParaRPr>
          </a:p>
          <a:p>
            <a:pPr marL="68580" indent="0">
              <a:buNone/>
            </a:pPr>
            <a:r>
              <a:rPr lang="en-GB" sz="1600" dirty="0">
                <a:latin typeface="Arial" panose="020B0604020202020204" pitchFamily="34" charset="0"/>
                <a:cs typeface="Arial" panose="020B0604020202020204" pitchFamily="34" charset="0"/>
              </a:rPr>
              <a:t>Difficulty understanding relationships and how they function </a:t>
            </a:r>
          </a:p>
          <a:p>
            <a:pPr marL="68580" indent="0">
              <a:buNone/>
            </a:pPr>
            <a:endParaRPr lang="en-GB" sz="1600" dirty="0">
              <a:latin typeface="Arial" panose="020B0604020202020204" pitchFamily="34" charset="0"/>
              <a:cs typeface="Arial" panose="020B0604020202020204" pitchFamily="34" charset="0"/>
            </a:endParaRPr>
          </a:p>
          <a:p>
            <a:pPr marL="68580" indent="0">
              <a:buNone/>
            </a:pPr>
            <a:r>
              <a:rPr lang="en-GB" sz="1600" dirty="0">
                <a:latin typeface="Arial" panose="020B0604020202020204" pitchFamily="34" charset="0"/>
                <a:cs typeface="Arial" panose="020B0604020202020204" pitchFamily="34" charset="0"/>
              </a:rPr>
              <a:t>Sensory sensitivities and preferences</a:t>
            </a:r>
          </a:p>
          <a:p>
            <a:pPr marL="68580" indent="0">
              <a:buNone/>
            </a:pPr>
            <a:endParaRPr lang="en-GB" sz="1600" dirty="0">
              <a:latin typeface="Arial" panose="020B0604020202020204" pitchFamily="34" charset="0"/>
              <a:cs typeface="Arial" panose="020B0604020202020204" pitchFamily="34" charset="0"/>
            </a:endParaRPr>
          </a:p>
          <a:p>
            <a:pPr marL="68580" indent="0">
              <a:buNone/>
            </a:pPr>
            <a:r>
              <a:rPr lang="en-GB" sz="1600" dirty="0">
                <a:latin typeface="Arial" panose="020B0604020202020204" pitchFamily="34" charset="0"/>
                <a:cs typeface="Arial" panose="020B0604020202020204" pitchFamily="34" charset="0"/>
              </a:rPr>
              <a:t>Fixed ways of thinking and behaving; dislike of change. </a:t>
            </a:r>
          </a:p>
          <a:p>
            <a:pPr marL="68580" indent="0">
              <a:buNone/>
            </a:pPr>
            <a:endParaRPr lang="en-GB" sz="1600" dirty="0">
              <a:latin typeface="Arial" panose="020B0604020202020204" pitchFamily="34" charset="0"/>
              <a:cs typeface="Arial" panose="020B0604020202020204" pitchFamily="34" charset="0"/>
            </a:endParaRPr>
          </a:p>
          <a:p>
            <a:pPr marL="68580" indent="0">
              <a:buNone/>
            </a:pPr>
            <a:r>
              <a:rPr lang="en-GB" sz="1600" dirty="0">
                <a:latin typeface="Arial" panose="020B0604020202020204" pitchFamily="34" charset="0"/>
                <a:cs typeface="Arial" panose="020B0604020202020204" pitchFamily="34" charset="0"/>
              </a:rPr>
              <a:t>Special interests </a:t>
            </a:r>
          </a:p>
          <a:p>
            <a:pPr marL="68580" indent="0">
              <a:buNone/>
            </a:pPr>
            <a:endParaRPr lang="en-GB" sz="1600" dirty="0">
              <a:latin typeface="Arial" panose="020B0604020202020204" pitchFamily="34" charset="0"/>
              <a:cs typeface="Arial" panose="020B0604020202020204" pitchFamily="34" charset="0"/>
            </a:endParaRPr>
          </a:p>
          <a:p>
            <a:pPr marL="68580" indent="0">
              <a:buNone/>
            </a:pPr>
            <a:endParaRPr lang="en-GB" sz="1600" dirty="0">
              <a:latin typeface="Arial" panose="020B0604020202020204" pitchFamily="34" charset="0"/>
              <a:cs typeface="Arial" panose="020B0604020202020204" pitchFamily="34" charset="0"/>
            </a:endParaRPr>
          </a:p>
          <a:p>
            <a:pPr marL="68580" indent="0">
              <a:buNone/>
            </a:pPr>
            <a:endParaRPr lang="en-GB" sz="1600" dirty="0">
              <a:latin typeface="Arial" panose="020B0604020202020204" pitchFamily="34" charset="0"/>
              <a:cs typeface="Arial" panose="020B0604020202020204" pitchFamily="34" charset="0"/>
            </a:endParaRPr>
          </a:p>
          <a:p>
            <a:pPr marL="68580" indent="0">
              <a:buNone/>
            </a:pPr>
            <a:endParaRPr lang="en-GB" sz="1600" dirty="0">
              <a:latin typeface="Arial" panose="020B0604020202020204" pitchFamily="34" charset="0"/>
              <a:cs typeface="Arial" panose="020B0604020202020204" pitchFamily="34" charset="0"/>
            </a:endParaRPr>
          </a:p>
          <a:p>
            <a:pPr marL="68580" indent="0">
              <a:buNone/>
            </a:pPr>
            <a:endParaRPr lang="en-GB" sz="1600" dirty="0">
              <a:latin typeface="Arial" panose="020B0604020202020204" pitchFamily="34" charset="0"/>
              <a:cs typeface="Arial" panose="020B0604020202020204" pitchFamily="34" charset="0"/>
            </a:endParaRPr>
          </a:p>
          <a:p>
            <a:pPr marL="68580" indent="0">
              <a:buNone/>
            </a:pPr>
            <a:endParaRPr lang="en-GB" sz="1600" dirty="0">
              <a:latin typeface="Arial" panose="020B0604020202020204" pitchFamily="34" charset="0"/>
              <a:cs typeface="Arial" panose="020B0604020202020204" pitchFamily="34" charset="0"/>
            </a:endParaRPr>
          </a:p>
          <a:p>
            <a:pPr marL="68580" indent="0">
              <a:buNone/>
            </a:pPr>
            <a:endParaRPr lang="en-GB" sz="1600" dirty="0">
              <a:latin typeface="Arial" panose="020B0604020202020204" pitchFamily="34" charset="0"/>
              <a:cs typeface="Arial" panose="020B0604020202020204" pitchFamily="34" charset="0"/>
            </a:endParaRPr>
          </a:p>
          <a:p>
            <a:pPr marL="68580" indent="0">
              <a:buNone/>
            </a:pPr>
            <a:endParaRPr lang="en-GB" sz="1600" dirty="0">
              <a:latin typeface="Arial" panose="020B0604020202020204" pitchFamily="34" charset="0"/>
              <a:cs typeface="Arial" panose="020B0604020202020204" pitchFamily="34" charset="0"/>
            </a:endParaRPr>
          </a:p>
          <a:p>
            <a:pPr marL="68580" indent="0">
              <a:buNone/>
            </a:pPr>
            <a:endParaRPr lang="en-GB" sz="1600" dirty="0">
              <a:latin typeface="Arial" panose="020B0604020202020204" pitchFamily="34" charset="0"/>
              <a:cs typeface="Arial" panose="020B0604020202020204" pitchFamily="34" charset="0"/>
            </a:endParaRPr>
          </a:p>
        </p:txBody>
      </p:sp>
      <p:sp>
        <p:nvSpPr>
          <p:cNvPr id="3" name="TextBox 2"/>
          <p:cNvSpPr txBox="1"/>
          <p:nvPr/>
        </p:nvSpPr>
        <p:spPr>
          <a:xfrm>
            <a:off x="245690" y="836712"/>
            <a:ext cx="6192688"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What is Autism?</a:t>
            </a:r>
          </a:p>
        </p:txBody>
      </p:sp>
    </p:spTree>
    <p:extLst>
      <p:ext uri="{BB962C8B-B14F-4D97-AF65-F5344CB8AC3E}">
        <p14:creationId xmlns:p14="http://schemas.microsoft.com/office/powerpoint/2010/main" val="153051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091"/>
            <a:ext cx="9144000" cy="6858000"/>
          </a:xfrm>
          <a:prstGeom prst="rect">
            <a:avLst/>
          </a:prstGeom>
        </p:spPr>
      </p:pic>
      <p:sp>
        <p:nvSpPr>
          <p:cNvPr id="4" name="TextBox 3"/>
          <p:cNvSpPr txBox="1"/>
          <p:nvPr/>
        </p:nvSpPr>
        <p:spPr>
          <a:xfrm>
            <a:off x="533389" y="1491497"/>
            <a:ext cx="8064896" cy="4493538"/>
          </a:xfrm>
          <a:prstGeom prst="rect">
            <a:avLst/>
          </a:prstGeom>
          <a:noFill/>
        </p:spPr>
        <p:txBody>
          <a:bodyPr wrap="square" rtlCol="0">
            <a:spAutoFit/>
          </a:bodyPr>
          <a:lstStyle/>
          <a:p>
            <a:pPr marL="68580" indent="0">
              <a:buNone/>
            </a:pPr>
            <a:r>
              <a:rPr lang="en-GB" sz="1600" dirty="0">
                <a:latin typeface="Arial" panose="020B0604020202020204" pitchFamily="34" charset="0"/>
                <a:cs typeface="Arial" panose="020B0604020202020204" pitchFamily="34" charset="0"/>
              </a:rPr>
              <a:t>Difficulties/Differences in: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Friendships – making, keeping, understanding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Understanding the social context”, overwhelmed by social demands, not understanding social rules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Unusual ways of talking or communicating; Difficulty listening, taking turns, having conversations; differences in use of non-verbal communication e.g. gesture, facial expression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Understanding what people mean and what people’s motivations are; not understanding how others think and feel.</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Understanding and communicating about emotions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Imagination - predicting what is going to happen, what could happen, what the options are; the future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Unusual, intense or excessive interests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Fixed routines and ways of doing things; “my way”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Sensory interests or sensitivities – noises, lighting, feelings of clothes, busy places</a:t>
            </a:r>
          </a:p>
        </p:txBody>
      </p:sp>
      <p:sp>
        <p:nvSpPr>
          <p:cNvPr id="3" name="TextBox 2"/>
          <p:cNvSpPr txBox="1"/>
          <p:nvPr/>
        </p:nvSpPr>
        <p:spPr>
          <a:xfrm>
            <a:off x="245690" y="836712"/>
            <a:ext cx="6192688"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What Autism might look like</a:t>
            </a:r>
          </a:p>
        </p:txBody>
      </p:sp>
    </p:spTree>
    <p:extLst>
      <p:ext uri="{BB962C8B-B14F-4D97-AF65-F5344CB8AC3E}">
        <p14:creationId xmlns:p14="http://schemas.microsoft.com/office/powerpoint/2010/main" val="150301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323528" y="1952086"/>
            <a:ext cx="8064896"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We use DSM-5 criteria</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Diagnostic category is </a:t>
            </a:r>
            <a:r>
              <a:rPr lang="en-GB" sz="2800" b="1" dirty="0">
                <a:latin typeface="Arial" panose="020B0604020202020204" pitchFamily="34" charset="0"/>
                <a:cs typeface="Arial" panose="020B0604020202020204" pitchFamily="34" charset="0"/>
              </a:rPr>
              <a:t>Autistic Spectrum Disorder (ASD) </a:t>
            </a:r>
            <a:r>
              <a:rPr lang="en-GB" sz="2800" dirty="0">
                <a:latin typeface="Arial" panose="020B0604020202020204" pitchFamily="34" charset="0"/>
                <a:cs typeface="Arial" panose="020B0604020202020204" pitchFamily="34" charset="0"/>
              </a:rPr>
              <a:t>but we usually refer to Autistic Spectrum Condition (ASC)– they are the same.</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(No longer have Asperger’s Syndrome as a diagnosis – but look up the literature! Lots of good books that are about Asperger’s</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5761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916605" y="1628800"/>
            <a:ext cx="8064896" cy="2862322"/>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pSp>
        <p:nvGrpSpPr>
          <p:cNvPr id="5" name="Group 4"/>
          <p:cNvGrpSpPr/>
          <p:nvPr/>
        </p:nvGrpSpPr>
        <p:grpSpPr>
          <a:xfrm>
            <a:off x="1577819" y="871843"/>
            <a:ext cx="6120680" cy="3892508"/>
            <a:chOff x="492366" y="2097152"/>
            <a:chExt cx="5336117" cy="3333283"/>
          </a:xfrm>
        </p:grpSpPr>
        <p:sp>
          <p:nvSpPr>
            <p:cNvPr id="6" name="Freeform 5"/>
            <p:cNvSpPr/>
            <p:nvPr/>
          </p:nvSpPr>
          <p:spPr>
            <a:xfrm>
              <a:off x="2569380" y="2097152"/>
              <a:ext cx="3259103" cy="3262671"/>
            </a:xfrm>
            <a:custGeom>
              <a:avLst/>
              <a:gdLst>
                <a:gd name="connsiteX0" fmla="*/ 0 w 3259103"/>
                <a:gd name="connsiteY0" fmla="*/ 1631336 h 3262671"/>
                <a:gd name="connsiteX1" fmla="*/ 1629552 w 3259103"/>
                <a:gd name="connsiteY1" fmla="*/ 0 h 3262671"/>
                <a:gd name="connsiteX2" fmla="*/ 3259104 w 3259103"/>
                <a:gd name="connsiteY2" fmla="*/ 1631336 h 3262671"/>
                <a:gd name="connsiteX3" fmla="*/ 1629552 w 3259103"/>
                <a:gd name="connsiteY3" fmla="*/ 3262672 h 3262671"/>
                <a:gd name="connsiteX4" fmla="*/ 0 w 3259103"/>
                <a:gd name="connsiteY4" fmla="*/ 1631336 h 326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103" h="3262671">
                  <a:moveTo>
                    <a:pt x="0" y="1631336"/>
                  </a:moveTo>
                  <a:cubicBezTo>
                    <a:pt x="0" y="730374"/>
                    <a:pt x="729575" y="0"/>
                    <a:pt x="1629552" y="0"/>
                  </a:cubicBezTo>
                  <a:cubicBezTo>
                    <a:pt x="2529529" y="0"/>
                    <a:pt x="3259104" y="730374"/>
                    <a:pt x="3259104" y="1631336"/>
                  </a:cubicBezTo>
                  <a:cubicBezTo>
                    <a:pt x="3259104" y="2532298"/>
                    <a:pt x="2529529" y="3262672"/>
                    <a:pt x="1629552" y="3262672"/>
                  </a:cubicBezTo>
                  <a:cubicBezTo>
                    <a:pt x="729575" y="3262672"/>
                    <a:pt x="0" y="2532298"/>
                    <a:pt x="0" y="1631336"/>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5">
                <a:alpha val="50000"/>
                <a:hueOff val="0"/>
                <a:satOff val="0"/>
                <a:lumOff val="0"/>
                <a:alphaOff val="0"/>
              </a:schemeClr>
            </a:fillRef>
            <a:effectRef idx="1">
              <a:schemeClr val="accent5">
                <a:alpha val="50000"/>
                <a:hueOff val="0"/>
                <a:satOff val="0"/>
                <a:lumOff val="0"/>
                <a:alphaOff val="0"/>
              </a:schemeClr>
            </a:effectRef>
            <a:fontRef idx="minor">
              <a:schemeClr val="tx1"/>
            </a:fontRef>
          </p:style>
          <p:txBody>
            <a:bodyPr spcFirstLastPara="0" vert="horz" wrap="square" lIns="924881" tIns="384739" rIns="455100" bIns="384739" numCol="1" spcCol="1270" anchor="ctr" anchorCtr="0">
              <a:noAutofit/>
            </a:bodyPr>
            <a:lstStyle/>
            <a:p>
              <a:pPr lvl="0" algn="ctr" defTabSz="800100">
                <a:lnSpc>
                  <a:spcPct val="90000"/>
                </a:lnSpc>
                <a:spcBef>
                  <a:spcPct val="0"/>
                </a:spcBef>
                <a:spcAft>
                  <a:spcPct val="35000"/>
                </a:spcAft>
              </a:pPr>
              <a:r>
                <a:rPr lang="en-GB" sz="1800" kern="1200" dirty="0"/>
                <a:t>Restricted / repetitive behaviour:</a:t>
              </a:r>
            </a:p>
            <a:p>
              <a:pPr lvl="0" algn="ctr" defTabSz="800100">
                <a:lnSpc>
                  <a:spcPct val="90000"/>
                </a:lnSpc>
                <a:spcBef>
                  <a:spcPct val="0"/>
                </a:spcBef>
                <a:spcAft>
                  <a:spcPct val="35000"/>
                </a:spcAft>
              </a:pPr>
              <a:r>
                <a:rPr lang="en-GB" sz="1800" kern="1200" dirty="0"/>
                <a:t>Repetitive speech/behaviour</a:t>
              </a:r>
            </a:p>
            <a:p>
              <a:pPr lvl="0" algn="ctr" defTabSz="800100">
                <a:lnSpc>
                  <a:spcPct val="90000"/>
                </a:lnSpc>
                <a:spcBef>
                  <a:spcPct val="0"/>
                </a:spcBef>
                <a:spcAft>
                  <a:spcPct val="35000"/>
                </a:spcAft>
              </a:pPr>
              <a:r>
                <a:rPr lang="en-GB" sz="1800" kern="1200" dirty="0"/>
                <a:t>Insistence on sameness</a:t>
              </a:r>
            </a:p>
            <a:p>
              <a:pPr lvl="0" algn="ctr" defTabSz="800100">
                <a:lnSpc>
                  <a:spcPct val="90000"/>
                </a:lnSpc>
                <a:spcBef>
                  <a:spcPct val="0"/>
                </a:spcBef>
                <a:spcAft>
                  <a:spcPct val="35000"/>
                </a:spcAft>
              </a:pPr>
              <a:r>
                <a:rPr lang="en-GB" sz="1800" kern="1200" dirty="0"/>
                <a:t>Restricted interests</a:t>
              </a:r>
            </a:p>
            <a:p>
              <a:pPr lvl="0" algn="ctr" defTabSz="800100">
                <a:lnSpc>
                  <a:spcPct val="90000"/>
                </a:lnSpc>
                <a:spcBef>
                  <a:spcPct val="0"/>
                </a:spcBef>
                <a:spcAft>
                  <a:spcPct val="35000"/>
                </a:spcAft>
              </a:pPr>
              <a:r>
                <a:rPr lang="en-GB" sz="1800" kern="1200" dirty="0"/>
                <a:t>Sensory aspects</a:t>
              </a:r>
            </a:p>
          </p:txBody>
        </p:sp>
        <p:sp>
          <p:nvSpPr>
            <p:cNvPr id="7" name="Freeform 6"/>
            <p:cNvSpPr/>
            <p:nvPr/>
          </p:nvSpPr>
          <p:spPr>
            <a:xfrm>
              <a:off x="492366" y="2097152"/>
              <a:ext cx="3379811" cy="3333283"/>
            </a:xfrm>
            <a:custGeom>
              <a:avLst/>
              <a:gdLst>
                <a:gd name="connsiteX0" fmla="*/ 0 w 3379811"/>
                <a:gd name="connsiteY0" fmla="*/ 1666642 h 3333283"/>
                <a:gd name="connsiteX1" fmla="*/ 1689906 w 3379811"/>
                <a:gd name="connsiteY1" fmla="*/ 0 h 3333283"/>
                <a:gd name="connsiteX2" fmla="*/ 3379812 w 3379811"/>
                <a:gd name="connsiteY2" fmla="*/ 1666642 h 3333283"/>
                <a:gd name="connsiteX3" fmla="*/ 1689906 w 3379811"/>
                <a:gd name="connsiteY3" fmla="*/ 3333284 h 3333283"/>
                <a:gd name="connsiteX4" fmla="*/ 0 w 3379811"/>
                <a:gd name="connsiteY4" fmla="*/ 1666642 h 333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811" h="3333283">
                  <a:moveTo>
                    <a:pt x="0" y="1666642"/>
                  </a:moveTo>
                  <a:cubicBezTo>
                    <a:pt x="0" y="746181"/>
                    <a:pt x="756597" y="0"/>
                    <a:pt x="1689906" y="0"/>
                  </a:cubicBezTo>
                  <a:cubicBezTo>
                    <a:pt x="2623215" y="0"/>
                    <a:pt x="3379812" y="746181"/>
                    <a:pt x="3379812" y="1666642"/>
                  </a:cubicBezTo>
                  <a:cubicBezTo>
                    <a:pt x="3379812" y="2587103"/>
                    <a:pt x="2623215" y="3333284"/>
                    <a:pt x="1689906" y="3333284"/>
                  </a:cubicBezTo>
                  <a:cubicBezTo>
                    <a:pt x="756597" y="3333284"/>
                    <a:pt x="0" y="2587103"/>
                    <a:pt x="0" y="166664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5">
                <a:alpha val="50000"/>
                <a:hueOff val="0"/>
                <a:satOff val="0"/>
                <a:lumOff val="0"/>
                <a:alphaOff val="0"/>
              </a:schemeClr>
            </a:fillRef>
            <a:effectRef idx="1">
              <a:schemeClr val="accent5">
                <a:alpha val="50000"/>
                <a:hueOff val="0"/>
                <a:satOff val="0"/>
                <a:lumOff val="0"/>
                <a:alphaOff val="0"/>
              </a:schemeClr>
            </a:effectRef>
            <a:fontRef idx="minor">
              <a:schemeClr val="tx1"/>
            </a:fontRef>
          </p:style>
          <p:txBody>
            <a:bodyPr spcFirstLastPara="0" vert="horz" wrap="square" lIns="471954" tIns="393065" rIns="959137" bIns="393066" numCol="1" spcCol="1270" anchor="ctr" anchorCtr="0">
              <a:noAutofit/>
            </a:bodyPr>
            <a:lstStyle/>
            <a:p>
              <a:pPr lvl="0" algn="ctr" defTabSz="889000">
                <a:lnSpc>
                  <a:spcPct val="90000"/>
                </a:lnSpc>
                <a:spcBef>
                  <a:spcPct val="0"/>
                </a:spcBef>
                <a:spcAft>
                  <a:spcPct val="35000"/>
                </a:spcAft>
              </a:pPr>
              <a:r>
                <a:rPr lang="en-GB" sz="2000" kern="1200" dirty="0"/>
                <a:t>Social communication / interaction:</a:t>
              </a:r>
            </a:p>
            <a:p>
              <a:pPr lvl="0" algn="ctr" defTabSz="889000">
                <a:lnSpc>
                  <a:spcPct val="90000"/>
                </a:lnSpc>
                <a:spcBef>
                  <a:spcPct val="0"/>
                </a:spcBef>
                <a:spcAft>
                  <a:spcPct val="35000"/>
                </a:spcAft>
              </a:pPr>
              <a:r>
                <a:rPr lang="en-GB" sz="2000" kern="1200" dirty="0"/>
                <a:t>Social reciprocity</a:t>
              </a:r>
            </a:p>
            <a:p>
              <a:pPr lvl="0" algn="ctr" defTabSz="889000">
                <a:lnSpc>
                  <a:spcPct val="90000"/>
                </a:lnSpc>
                <a:spcBef>
                  <a:spcPct val="0"/>
                </a:spcBef>
                <a:spcAft>
                  <a:spcPct val="35000"/>
                </a:spcAft>
              </a:pPr>
              <a:r>
                <a:rPr lang="en-GB" sz="2000" kern="1200" dirty="0"/>
                <a:t>Non-verbal communication</a:t>
              </a:r>
            </a:p>
            <a:p>
              <a:pPr lvl="0" algn="ctr" defTabSz="889000">
                <a:lnSpc>
                  <a:spcPct val="90000"/>
                </a:lnSpc>
                <a:spcBef>
                  <a:spcPct val="0"/>
                </a:spcBef>
                <a:spcAft>
                  <a:spcPct val="35000"/>
                </a:spcAft>
              </a:pPr>
              <a:r>
                <a:rPr lang="en-GB" sz="2000" kern="1200" dirty="0"/>
                <a:t>Relationships</a:t>
              </a:r>
            </a:p>
          </p:txBody>
        </p:sp>
      </p:grpSp>
      <p:sp>
        <p:nvSpPr>
          <p:cNvPr id="3" name="TextBox 2">
            <a:extLst>
              <a:ext uri="{FF2B5EF4-FFF2-40B4-BE49-F238E27FC236}">
                <a16:creationId xmlns:a16="http://schemas.microsoft.com/office/drawing/2014/main" id="{87CDECBB-E9A2-44A6-9480-BD3599CD055F}"/>
              </a:ext>
            </a:extLst>
          </p:cNvPr>
          <p:cNvSpPr txBox="1"/>
          <p:nvPr/>
        </p:nvSpPr>
        <p:spPr>
          <a:xfrm>
            <a:off x="-15984" y="640779"/>
            <a:ext cx="3240360" cy="646331"/>
          </a:xfrm>
          <a:prstGeom prst="rect">
            <a:avLst/>
          </a:prstGeom>
          <a:noFill/>
        </p:spPr>
        <p:txBody>
          <a:bodyPr wrap="square" rtlCol="0">
            <a:spAutoFit/>
          </a:bodyPr>
          <a:lstStyle/>
          <a:p>
            <a:r>
              <a:rPr lang="en-GB" dirty="0"/>
              <a:t>Need differences in all areas – significant and impactful</a:t>
            </a:r>
          </a:p>
        </p:txBody>
      </p:sp>
      <p:sp>
        <p:nvSpPr>
          <p:cNvPr id="8" name="TextBox 7">
            <a:extLst>
              <a:ext uri="{FF2B5EF4-FFF2-40B4-BE49-F238E27FC236}">
                <a16:creationId xmlns:a16="http://schemas.microsoft.com/office/drawing/2014/main" id="{403731F4-557E-46EC-A314-6128632DAA0D}"/>
              </a:ext>
            </a:extLst>
          </p:cNvPr>
          <p:cNvSpPr txBox="1"/>
          <p:nvPr/>
        </p:nvSpPr>
        <p:spPr>
          <a:xfrm>
            <a:off x="683568" y="4977184"/>
            <a:ext cx="7920880" cy="923330"/>
          </a:xfrm>
          <a:prstGeom prst="rect">
            <a:avLst/>
          </a:prstGeom>
          <a:noFill/>
        </p:spPr>
        <p:txBody>
          <a:bodyPr wrap="square" rtlCol="0">
            <a:spAutoFit/>
          </a:bodyPr>
          <a:lstStyle/>
          <a:p>
            <a:r>
              <a:rPr lang="en-GB" dirty="0"/>
              <a:t>Not every child who shows some difficulties will be autistic</a:t>
            </a:r>
          </a:p>
          <a:p>
            <a:r>
              <a:rPr lang="en-GB" dirty="0"/>
              <a:t>But……</a:t>
            </a:r>
          </a:p>
          <a:p>
            <a:r>
              <a:rPr lang="en-GB" dirty="0"/>
              <a:t>For some autistic children the difficulties won’t be obvious to everyone. </a:t>
            </a:r>
          </a:p>
        </p:txBody>
      </p:sp>
    </p:spTree>
    <p:extLst>
      <p:ext uri="{BB962C8B-B14F-4D97-AF65-F5344CB8AC3E}">
        <p14:creationId xmlns:p14="http://schemas.microsoft.com/office/powerpoint/2010/main" val="421259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539552" y="1340768"/>
            <a:ext cx="8064896" cy="4031873"/>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We should aim </a:t>
            </a:r>
            <a:r>
              <a:rPr lang="en-GB" sz="3200">
                <a:latin typeface="Arial" panose="020B0604020202020204" pitchFamily="34" charset="0"/>
                <a:cs typeface="Arial" panose="020B0604020202020204" pitchFamily="34" charset="0"/>
              </a:rPr>
              <a:t>for Autistic children </a:t>
            </a:r>
            <a:r>
              <a:rPr lang="en-GB" sz="3200" dirty="0">
                <a:latin typeface="Arial" panose="020B0604020202020204" pitchFamily="34" charset="0"/>
                <a:cs typeface="Arial" panose="020B0604020202020204" pitchFamily="34" charset="0"/>
              </a:rPr>
              <a:t>and adults  to be proud and happy with who they are.</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Aim is not to change the child. Aim is understand how they might experience things differently and what might help them.</a:t>
            </a:r>
          </a:p>
          <a:p>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7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539552" y="1340768"/>
            <a:ext cx="8064896" cy="4893647"/>
          </a:xfrm>
          <a:prstGeom prst="rect">
            <a:avLst/>
          </a:prstGeom>
          <a:noFill/>
        </p:spPr>
        <p:txBody>
          <a:bodyPr wrap="square" rtlCol="0">
            <a:spAutoFit/>
          </a:bodyPr>
          <a:lstStyle/>
          <a:p>
            <a:r>
              <a:rPr lang="en-GB" sz="2800" dirty="0">
                <a:cs typeface="Arial" panose="020B0604020202020204" pitchFamily="34" charset="0"/>
              </a:rPr>
              <a:t>A diagnosis can help people become aware of, and make plans for, both their qualities and difficulties.</a:t>
            </a:r>
          </a:p>
          <a:p>
            <a:r>
              <a:rPr lang="en-GB" sz="2800" dirty="0"/>
              <a:t>However, diagnosis does not change the child or the difficulties or strengths. </a:t>
            </a:r>
          </a:p>
          <a:p>
            <a:r>
              <a:rPr lang="en-GB" sz="2800" dirty="0"/>
              <a:t>There is no “treatment” for autism.</a:t>
            </a:r>
          </a:p>
          <a:p>
            <a:r>
              <a:rPr lang="en-GB" sz="2800" dirty="0"/>
              <a:t>Aim for neurodiversity inclusive practices regardless of diagnosis. </a:t>
            </a:r>
          </a:p>
          <a:p>
            <a:r>
              <a:rPr lang="en-GB" sz="2800" dirty="0"/>
              <a:t>Look at presenting needs - Work with what you see; work with what the child says.</a:t>
            </a:r>
          </a:p>
          <a:p>
            <a:r>
              <a:rPr lang="en-GB" sz="2800" dirty="0"/>
              <a:t>Adjust what you do to support the needs of the child</a:t>
            </a:r>
          </a:p>
          <a:p>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13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323528" y="2564904"/>
            <a:ext cx="8064896" cy="3320845"/>
          </a:xfrm>
          <a:prstGeom prst="rect">
            <a:avLst/>
          </a:prstGeom>
          <a:noFill/>
        </p:spPr>
        <p:txBody>
          <a:bodyPr wrap="square" rtlCol="0">
            <a:spAutoFit/>
          </a:bodyPr>
          <a:lstStyle/>
          <a:p>
            <a:pPr marL="68580" indent="0">
              <a:buNone/>
            </a:pPr>
            <a:r>
              <a:rPr lang="en-GB" sz="2000" u="sng" dirty="0">
                <a:latin typeface="Arial" panose="020B0604020202020204" pitchFamily="34" charset="0"/>
                <a:cs typeface="Arial" panose="020B0604020202020204" pitchFamily="34" charset="0"/>
              </a:rPr>
              <a:t>Reasonable adjustments</a:t>
            </a:r>
          </a:p>
          <a:p>
            <a:pPr lvl="1">
              <a:lnSpc>
                <a:spcPct val="120000"/>
              </a:lnSpc>
            </a:pPr>
            <a:r>
              <a:rPr lang="en-GB" sz="2000" dirty="0">
                <a:latin typeface="Arial" panose="020B0604020202020204" pitchFamily="34" charset="0"/>
                <a:cs typeface="Arial" panose="020B0604020202020204" pitchFamily="34" charset="0"/>
              </a:rPr>
              <a:t>Autism Act</a:t>
            </a:r>
          </a:p>
          <a:p>
            <a:pPr lvl="1">
              <a:lnSpc>
                <a:spcPct val="120000"/>
              </a:lnSpc>
            </a:pPr>
            <a:r>
              <a:rPr lang="en-GB" sz="2000" dirty="0">
                <a:latin typeface="Arial" panose="020B0604020202020204" pitchFamily="34" charset="0"/>
                <a:cs typeface="Arial" panose="020B0604020202020204" pitchFamily="34" charset="0"/>
              </a:rPr>
              <a:t>Equality Act</a:t>
            </a:r>
          </a:p>
          <a:p>
            <a:pPr lvl="1">
              <a:lnSpc>
                <a:spcPct val="120000"/>
              </a:lnSpc>
            </a:pPr>
            <a:r>
              <a:rPr lang="en-GB" sz="2000" dirty="0">
                <a:latin typeface="Arial" panose="020B0604020202020204" pitchFamily="34" charset="0"/>
                <a:cs typeface="Arial" panose="020B0604020202020204" pitchFamily="34" charset="0"/>
              </a:rPr>
              <a:t>Education Act</a:t>
            </a:r>
          </a:p>
          <a:p>
            <a:pPr>
              <a:lnSpc>
                <a:spcPct val="120000"/>
              </a:lnSpc>
            </a:pPr>
            <a:endParaRPr lang="en-GB" sz="2000" dirty="0">
              <a:latin typeface="Arial" panose="020B0604020202020204" pitchFamily="34" charset="0"/>
              <a:cs typeface="Arial" panose="020B0604020202020204" pitchFamily="34" charset="0"/>
            </a:endParaRPr>
          </a:p>
          <a:p>
            <a:pPr>
              <a:lnSpc>
                <a:spcPct val="120000"/>
              </a:lnSpc>
            </a:pPr>
            <a:r>
              <a:rPr lang="en-GB" sz="2000" dirty="0">
                <a:latin typeface="Arial" panose="020B0604020202020204" pitchFamily="34" charset="0"/>
                <a:cs typeface="Arial" panose="020B0604020202020204" pitchFamily="34" charset="0"/>
              </a:rPr>
              <a:t>All mention the </a:t>
            </a:r>
            <a:r>
              <a:rPr lang="en-GB" sz="2000" u="sng" dirty="0">
                <a:latin typeface="Arial" panose="020B0604020202020204" pitchFamily="34" charset="0"/>
                <a:cs typeface="Arial" panose="020B0604020202020204" pitchFamily="34" charset="0"/>
              </a:rPr>
              <a:t>duty</a:t>
            </a:r>
            <a:r>
              <a:rPr lang="en-GB" sz="2000" dirty="0">
                <a:latin typeface="Arial" panose="020B0604020202020204" pitchFamily="34" charset="0"/>
                <a:cs typeface="Arial" panose="020B0604020202020204" pitchFamily="34" charset="0"/>
              </a:rPr>
              <a:t> to implement  ‘Reasonable Adjustments’ so that those with a disability are not disadvantaged in a variety of settings from education to employment. </a:t>
            </a:r>
          </a:p>
          <a:p>
            <a:pPr>
              <a:lnSpc>
                <a:spcPct val="120000"/>
              </a:lnSpc>
            </a:pPr>
            <a:r>
              <a:rPr lang="en-GB" sz="2000" dirty="0">
                <a:latin typeface="Arial" panose="020B0604020202020204" pitchFamily="34" charset="0"/>
                <a:cs typeface="Arial" panose="020B0604020202020204" pitchFamily="34" charset="0"/>
              </a:rPr>
              <a:t>Autism is a ‘hidden’ disability and so the duty is often not fulfilled </a:t>
            </a:r>
            <a:r>
              <a:rPr lang="en-GB" dirty="0">
                <a:latin typeface="Arial" panose="020B0604020202020204" pitchFamily="34" charset="0"/>
                <a:cs typeface="Arial" panose="020B0604020202020204" pitchFamily="34" charset="0"/>
              </a:rPr>
              <a:t>.</a:t>
            </a:r>
          </a:p>
        </p:txBody>
      </p:sp>
      <p:sp>
        <p:nvSpPr>
          <p:cNvPr id="3" name="TextBox 2"/>
          <p:cNvSpPr txBox="1"/>
          <p:nvPr/>
        </p:nvSpPr>
        <p:spPr>
          <a:xfrm>
            <a:off x="467544" y="1196752"/>
            <a:ext cx="4752528"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Legislation</a:t>
            </a:r>
          </a:p>
        </p:txBody>
      </p:sp>
    </p:spTree>
    <p:extLst>
      <p:ext uri="{BB962C8B-B14F-4D97-AF65-F5344CB8AC3E}">
        <p14:creationId xmlns:p14="http://schemas.microsoft.com/office/powerpoint/2010/main" val="2501304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2114</Words>
  <Application>Microsoft Office PowerPoint</Application>
  <PresentationFormat>On-screen Show (4:3)</PresentationFormat>
  <Paragraphs>259</Paragraphs>
  <Slides>19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Claire (Sussex Partnership Trust)</dc:creator>
  <cp:lastModifiedBy>ROBSON, Catherine (SPFT)</cp:lastModifiedBy>
  <cp:revision>33</cp:revision>
  <dcterms:created xsi:type="dcterms:W3CDTF">2017-12-19T16:43:52Z</dcterms:created>
  <dcterms:modified xsi:type="dcterms:W3CDTF">2023-03-01T10:45:34Z</dcterms:modified>
</cp:coreProperties>
</file>